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12.xml.rels" ContentType="application/vnd.openxmlformats-package.relationships+xml"/>
  <Override PartName="/ppt/slides/_rels/slide44.xml.rels" ContentType="application/vnd.openxmlformats-package.relationships+xml"/>
  <Override PartName="/ppt/slides/_rels/slide11.xml.rels" ContentType="application/vnd.openxmlformats-package.relationships+xml"/>
  <Override PartName="/ppt/slides/_rels/slide43.xml.rels" ContentType="application/vnd.openxmlformats-package.relationships+xml"/>
  <Override PartName="/ppt/slides/_rels/slide10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7.xml.rels" ContentType="application/vnd.openxmlformats-package.relationships+xml"/>
  <Override PartName="/ppt/slides/_rels/slide39.xml.rels" ContentType="application/vnd.openxmlformats-package.relationships+xml"/>
  <Override PartName="/ppt/slides/_rels/slide66.xml.rels" ContentType="application/vnd.openxmlformats-package.relationships+xml"/>
  <Override PartName="/ppt/slides/_rels/slide34.xml.rels" ContentType="application/vnd.openxmlformats-package.relationships+xml"/>
  <Override PartName="/ppt/slides/_rels/slide65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49.xml.rels" ContentType="application/vnd.openxmlformats-package.relationships+xml"/>
  <Override PartName="/ppt/slides/_rels/slide56.xml.rels" ContentType="application/vnd.openxmlformats-package.relationships+xml"/>
  <Override PartName="/ppt/slides/_rels/slide24.xml.rels" ContentType="application/vnd.openxmlformats-package.relationships+xml"/>
  <Override PartName="/ppt/slides/_rels/slide48.xml.rels" ContentType="application/vnd.openxmlformats-package.relationships+xml"/>
  <Override PartName="/ppt/slides/_rels/slide38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23.xml.rels" ContentType="application/vnd.openxmlformats-package.relationships+xml"/>
  <Override PartName="/ppt/slides/_rels/slide47.xml.rels" ContentType="application/vnd.openxmlformats-package.relationships+xml"/>
  <Override PartName="/ppt/slides/_rels/slide37.xml.rels" ContentType="application/vnd.openxmlformats-package.relationships+xml"/>
  <Override PartName="/ppt/slides/_rels/slide5.xml.rels" ContentType="application/vnd.openxmlformats-package.relationships+xml"/>
  <Override PartName="/ppt/slides/_rels/slide54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45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36.xml.rels" ContentType="application/vnd.openxmlformats-package.relationships+xml"/>
  <Override PartName="/ppt/slides/_rels/slide8.xml.rels" ContentType="application/vnd.openxmlformats-package.relationships+xml"/>
  <Override PartName="/ppt/slides/_rels/slide57.xml.rels" ContentType="application/vnd.openxmlformats-package.relationships+xml"/>
  <Override PartName="/ppt/slides/_rels/slide25.xml.rels" ContentType="application/vnd.openxmlformats-package.relationships+xml"/>
  <Override PartName="/ppt/slides/_rels/slide67.xml.rels" ContentType="application/vnd.openxmlformats-package.relationships+xml"/>
  <Override PartName="/ppt/slides/_rels/slide35.xml.rels" ContentType="application/vnd.openxmlformats-package.relationships+xml"/>
  <Override PartName="/ppt/slides/_rels/slide46.xml.rels" ContentType="application/vnd.openxmlformats-package.relationships+xml"/>
  <Override PartName="/ppt/slides/_rels/slide53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2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media/image68.jpeg" ContentType="image/jpeg"/>
  <Override PartName="/ppt/media/image67.jpeg" ContentType="image/jpeg"/>
  <Override PartName="/ppt/media/image66.jpeg" ContentType="image/jpeg"/>
  <Override PartName="/ppt/media/image65.jpeg" ContentType="image/jpeg"/>
  <Override PartName="/ppt/media/image64.jpeg" ContentType="image/jpeg"/>
  <Override PartName="/ppt/media/image63.jpeg" ContentType="image/jpeg"/>
  <Override PartName="/ppt/media/image60.png" ContentType="image/png"/>
  <Override PartName="/ppt/media/image58.jpeg" ContentType="image/jpeg"/>
  <Override PartName="/ppt/media/image57.jpeg" ContentType="image/jpeg"/>
  <Override PartName="/ppt/media/image56.jpeg" ContentType="image/jpeg"/>
  <Override PartName="/ppt/media/image54.jpeg" ContentType="image/jpeg"/>
  <Override PartName="/ppt/media/image50.jpeg" ContentType="image/jpeg"/>
  <Override PartName="/ppt/media/image62.jpeg" ContentType="image/jpeg"/>
  <Override PartName="/ppt/media/image2.png" ContentType="image/png"/>
  <Override PartName="/ppt/media/image49.jpeg" ContentType="image/jpeg"/>
  <Override PartName="/ppt/media/image38.jpeg" ContentType="image/jpeg"/>
  <Override PartName="/ppt/media/image51.jpeg" ContentType="image/jpeg"/>
  <Override PartName="/ppt/media/image27.jpeg" ContentType="image/jpeg"/>
  <Override PartName="/ppt/media/image40.jpeg" ContentType="image/jpeg"/>
  <Override PartName="/ppt/media/image61.jpeg" ContentType="image/jpeg"/>
  <Override PartName="/ppt/media/image48.jpeg" ContentType="image/jpeg"/>
  <Override PartName="/ppt/media/image37.jpeg" ContentType="image/jpeg"/>
  <Override PartName="/ppt/media/image47.jpeg" ContentType="image/jpeg"/>
  <Override PartName="/ppt/media/image36.jpeg" ContentType="image/jpeg"/>
  <Override PartName="/ppt/media/image45.jpeg" ContentType="image/jpeg"/>
  <Override PartName="/ppt/media/image18.png" ContentType="image/png"/>
  <Override PartName="/ppt/media/image34.jpeg" ContentType="image/jpeg"/>
  <Override PartName="/ppt/media/image44.jpeg" ContentType="image/jpeg"/>
  <Override PartName="/ppt/media/image33.jpeg" ContentType="image/jpeg"/>
  <Override PartName="/ppt/media/image53.jpeg" ContentType="image/jpeg"/>
  <Override PartName="/ppt/media/image29.jpeg" ContentType="image/jpeg"/>
  <Override PartName="/ppt/media/image42.jpeg" ContentType="image/jpeg"/>
  <Override PartName="/ppt/media/image31.jpeg" ContentType="image/jpeg"/>
  <Override PartName="/ppt/media/image39.jpeg" ContentType="image/jpeg"/>
  <Override PartName="/ppt/media/image52.jpeg" ContentType="image/jpeg"/>
  <Override PartName="/ppt/media/image28.jpeg" ContentType="image/jpeg"/>
  <Override PartName="/ppt/media/image41.jpeg" ContentType="image/jpeg"/>
  <Override PartName="/ppt/media/image3.png" ContentType="image/png"/>
  <Override PartName="/ppt/media/image17.jpeg" ContentType="image/jpeg"/>
  <Override PartName="/ppt/media/image30.jpeg" ContentType="image/jpeg"/>
  <Override PartName="/ppt/media/image16.jpeg" ContentType="image/jpeg"/>
  <Override PartName="/ppt/media/image25.jpeg" ContentType="image/jpeg"/>
  <Override PartName="/ppt/media/image13.jpeg" ContentType="image/jpeg"/>
  <Override PartName="/ppt/media/image24.jpeg" ContentType="image/jpeg"/>
  <Override PartName="/ppt/media/image12.jpeg" ContentType="image/jpeg"/>
  <Override PartName="/ppt/media/image6.png" ContentType="image/png"/>
  <Override PartName="/ppt/media/image23.jpeg" ContentType="image/jpeg"/>
  <Override PartName="/ppt/media/image21.jpeg" ContentType="image/jpeg"/>
  <Override PartName="/ppt/media/image69.png" ContentType="image/png"/>
  <Override PartName="/ppt/media/image10.png" ContentType="image/png"/>
  <Override PartName="/ppt/media/image20.jpeg" ContentType="image/jpeg"/>
  <Override PartName="/ppt/media/image32.jpeg" ContentType="image/jpeg"/>
  <Override PartName="/ppt/media/image19.jpeg" ContentType="image/jpeg"/>
  <Override PartName="/ppt/media/image43.jpeg" ContentType="image/jpeg"/>
  <Override PartName="/ppt/media/image14.png" ContentType="image/png"/>
  <Override PartName="/ppt/media/image22.jpeg" ContentType="image/jpeg"/>
  <Override PartName="/ppt/media/image11.jpeg" ContentType="image/jpeg"/>
  <Override PartName="/ppt/media/image59.png" ContentType="image/png"/>
  <Override PartName="/ppt/media/image9.png" ContentType="image/png"/>
  <Override PartName="/ppt/media/image1.png" ContentType="image/png"/>
  <Override PartName="/ppt/media/image26.jpeg" ContentType="image/jpeg"/>
  <Override PartName="/ppt/media/image15.jpeg" ContentType="image/jpeg"/>
  <Override PartName="/ppt/media/image46.jpeg" ContentType="image/jpeg"/>
  <Override PartName="/ppt/media/image35.jpeg" ContentType="image/jpeg"/>
  <Override PartName="/ppt/media/image8.png" ContentType="image/png"/>
  <Override PartName="/ppt/media/image7.png" ContentType="image/png"/>
  <Override PartName="/ppt/media/image55.jpeg" ContentType="image/jpeg"/>
  <Override PartName="/ppt/media/image5.png" ContentType="image/png"/>
  <Override PartName="/ppt/media/image4.png" ContentType="image/png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7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1435680" y="274320"/>
            <a:ext cx="749772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1435680" y="274320"/>
            <a:ext cx="749772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1435680" y="274320"/>
            <a:ext cx="749772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1435680" y="274320"/>
            <a:ext cx="749772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1435680" y="274320"/>
            <a:ext cx="749772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23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40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3356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500000" dist="15000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1432440" y="360000"/>
            <a:ext cx="7406280" cy="1471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sr-Latn-CS" sz="4300" strike="noStrike">
                <a:solidFill>
                  <a:srgbClr val="572314"/>
                </a:solidFill>
                <a:latin typeface="Gill Sans MT"/>
              </a:rPr>
              <a:t>Kliknite za uređivanje oblika naslova tekstaClick to edit Master title style</a:t>
            </a:r>
            <a:endParaRPr/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3581280" y="6305400"/>
            <a:ext cx="213336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r>
              <a:rPr lang="hr-HR" sz="1200" strike="noStrike">
                <a:solidFill>
                  <a:srgbClr val="b5a989"/>
                </a:solidFill>
                <a:latin typeface="Gill Sans MT"/>
              </a:rPr>
              <a:t>13.01.18</a:t>
            </a:r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5715000" y="6305400"/>
            <a:ext cx="2895120" cy="475920"/>
          </a:xfrm>
          <a:prstGeom prst="rect">
            <a:avLst/>
          </a:prstGeom>
        </p:spPr>
        <p:txBody>
          <a:bodyPr lIns="90000" rIns="90000" tIns="45000" bIns="45000" anchor="b"/>
          <a:p>
            <a:endParaRPr/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8613720" y="6305400"/>
            <a:ext cx="45684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fld id="{38EB19BC-EA98-45F2-881E-0D819388C496}" type="slidenum">
              <a:rPr lang="hr-HR" sz="1200" strike="noStrike">
                <a:solidFill>
                  <a:srgbClr val="b5a989"/>
                </a:solidFill>
                <a:latin typeface="Gill Sans MT"/>
              </a:rPr>
              <a:t>&lt;number&gt;</a:t>
            </a:fld>
            <a:endParaRPr/>
          </a:p>
        </p:txBody>
      </p:sp>
      <p:sp>
        <p:nvSpPr>
          <p:cNvPr id="9" name="CustomShape 10"/>
          <p:cNvSpPr/>
          <p:nvPr/>
        </p:nvSpPr>
        <p:spPr>
          <a:xfrm>
            <a:off x="921600" y="1413720"/>
            <a:ext cx="209880" cy="209880"/>
          </a:xfrm>
          <a:prstGeom prst="ellipse">
            <a:avLst/>
          </a:prstGeom>
          <a:gradFill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lin ang="0"/>
          </a:gradFill>
          <a:ln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11"/>
          <p:cNvSpPr/>
          <p:nvPr/>
        </p:nvSpPr>
        <p:spPr>
          <a:xfrm>
            <a:off x="1157040" y="1344960"/>
            <a:ext cx="63720" cy="63720"/>
          </a:xfrm>
          <a:prstGeom prst="ellipse">
            <a:avLst/>
          </a:prstGeom>
          <a:noFill/>
          <a:ln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sr-Latn-CS" sz="3200">
                <a:latin typeface="Gill Sans MT"/>
              </a:rPr>
              <a:t>Kliknite za uređivanje oblika teksta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sr-Latn-CS" sz="2400">
                <a:latin typeface="Gill Sans MT"/>
              </a:rPr>
              <a:t>Druga razina konture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Treća razina konture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sr-Latn-CS" sz="2000">
                <a:latin typeface="Gill Sans MT"/>
              </a:rPr>
              <a:t>Četvrta razina kontura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Peta razina kontura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Šesta razina kontura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Sedma razina konture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40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CustomShape 3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3356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500000" dist="15000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CustomShape 4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CustomShape 5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1" name="PlaceHolder 6"/>
          <p:cNvSpPr>
            <a:spLocks noGrp="1"/>
          </p:cNvSpPr>
          <p:nvPr>
            <p:ph type="title"/>
          </p:nvPr>
        </p:nvSpPr>
        <p:spPr>
          <a:xfrm>
            <a:off x="1435680" y="274680"/>
            <a:ext cx="7497720" cy="114264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sr-Latn-CS" sz="4300" strike="noStrike">
                <a:solidFill>
                  <a:srgbClr val="572314"/>
                </a:solidFill>
                <a:latin typeface="Gill Sans MT"/>
              </a:rPr>
              <a:t>Kliknite za uređivanje oblika naslova tekstaClick to edit Master title style</a:t>
            </a:r>
            <a:endParaRPr/>
          </a:p>
        </p:txBody>
      </p:sp>
      <p:sp>
        <p:nvSpPr>
          <p:cNvPr id="52" name="PlaceHolder 7"/>
          <p:cNvSpPr>
            <a:spLocks noGrp="1"/>
          </p:cNvSpPr>
          <p:nvPr>
            <p:ph type="body"/>
          </p:nvPr>
        </p:nvSpPr>
        <p:spPr>
          <a:xfrm>
            <a:off x="1435680" y="1447920"/>
            <a:ext cx="7497720" cy="480024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Kliknite za uređivanje oblika teksta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Druga razina konture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Treća razina konture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Četvrta razina kontura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Peta razina kontura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Šesta razina kontura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Sedma razina kontureClick to edit Master text styles</a:t>
            </a:r>
            <a:endParaRPr/>
          </a:p>
          <a:p>
            <a:pPr lvl="1">
              <a:lnSpc>
                <a:spcPct val="100000"/>
              </a:lnSpc>
              <a:buFont typeface="Verdana"/>
              <a:buChar char="◦"/>
            </a:pPr>
            <a:r>
              <a:rPr lang="sr-Latn-CS" sz="2800" strike="noStrike">
                <a:solidFill>
                  <a:srgbClr val="000000"/>
                </a:solidFill>
                <a:latin typeface="Gill Sans MT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Wingdings 2" charset="2"/>
              <a:buChar char=""/>
            </a:pPr>
            <a:r>
              <a:rPr lang="sr-Latn-CS" sz="2400" strike="noStrike">
                <a:solidFill>
                  <a:srgbClr val="000000"/>
                </a:solidFill>
                <a:latin typeface="Gill Sans MT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Wingdings 2" charset="2"/>
              <a:buChar char=""/>
            </a:pPr>
            <a:r>
              <a:rPr lang="sr-Latn-CS" sz="2000" strike="noStrike">
                <a:solidFill>
                  <a:srgbClr val="000000"/>
                </a:solidFill>
                <a:latin typeface="Gill Sans MT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Wingdings 2" charset="2"/>
              <a:buChar char=""/>
            </a:pPr>
            <a:r>
              <a:rPr lang="sr-Latn-CS" sz="2000" strike="noStrike">
                <a:solidFill>
                  <a:srgbClr val="000000"/>
                </a:solidFill>
                <a:latin typeface="Gill Sans MT"/>
              </a:rPr>
              <a:t>Fifth level</a:t>
            </a:r>
            <a:endParaRPr/>
          </a:p>
        </p:txBody>
      </p:sp>
      <p:sp>
        <p:nvSpPr>
          <p:cNvPr id="53" name="PlaceHolder 8"/>
          <p:cNvSpPr>
            <a:spLocks noGrp="1"/>
          </p:cNvSpPr>
          <p:nvPr>
            <p:ph type="dt"/>
          </p:nvPr>
        </p:nvSpPr>
        <p:spPr>
          <a:xfrm>
            <a:off x="3581280" y="6305400"/>
            <a:ext cx="213336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r>
              <a:rPr lang="hr-HR" sz="1200" strike="noStrike">
                <a:solidFill>
                  <a:srgbClr val="b5a989"/>
                </a:solidFill>
                <a:latin typeface="Gill Sans MT"/>
              </a:rPr>
              <a:t>13.01.18</a:t>
            </a:r>
            <a:endParaRPr/>
          </a:p>
        </p:txBody>
      </p:sp>
      <p:sp>
        <p:nvSpPr>
          <p:cNvPr id="54" name="PlaceHolder 9"/>
          <p:cNvSpPr>
            <a:spLocks noGrp="1"/>
          </p:cNvSpPr>
          <p:nvPr>
            <p:ph type="ftr"/>
          </p:nvPr>
        </p:nvSpPr>
        <p:spPr>
          <a:xfrm>
            <a:off x="5715000" y="6305400"/>
            <a:ext cx="2895120" cy="475920"/>
          </a:xfrm>
          <a:prstGeom prst="rect">
            <a:avLst/>
          </a:prstGeom>
        </p:spPr>
        <p:txBody>
          <a:bodyPr lIns="90000" rIns="90000" tIns="45000" bIns="45000" anchor="b"/>
          <a:p>
            <a:endParaRPr/>
          </a:p>
        </p:txBody>
      </p:sp>
      <p:sp>
        <p:nvSpPr>
          <p:cNvPr id="55" name="PlaceHolder 10"/>
          <p:cNvSpPr>
            <a:spLocks noGrp="1"/>
          </p:cNvSpPr>
          <p:nvPr>
            <p:ph type="sldNum"/>
          </p:nvPr>
        </p:nvSpPr>
        <p:spPr>
          <a:xfrm>
            <a:off x="8613720" y="6305400"/>
            <a:ext cx="45684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fld id="{C3729E03-7C88-4D18-AF93-F88FE2CAE975}" type="slidenum">
              <a:rPr lang="hr-HR" sz="1200" strike="noStrike">
                <a:solidFill>
                  <a:srgbClr val="b5a989"/>
                </a:solidFill>
                <a:latin typeface="Gill Sans MT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1" name="CustomShape 2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40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CustomShape 3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3356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500000" dist="15000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3" name="CustomShape 4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4" name="CustomShape 5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5" name="CustomShape 6"/>
          <p:cNvSpPr/>
          <p:nvPr/>
        </p:nvSpPr>
        <p:spPr>
          <a:xfrm>
            <a:off x="1014840" y="0"/>
            <a:ext cx="81288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6" name="PlaceHolder 7"/>
          <p:cNvSpPr>
            <a:spLocks noGrp="1"/>
          </p:cNvSpPr>
          <p:nvPr>
            <p:ph type="dt"/>
          </p:nvPr>
        </p:nvSpPr>
        <p:spPr>
          <a:xfrm>
            <a:off x="3581280" y="6305400"/>
            <a:ext cx="213336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r>
              <a:rPr lang="hr-HR" sz="1200" strike="noStrike">
                <a:solidFill>
                  <a:srgbClr val="b5a989"/>
                </a:solidFill>
                <a:latin typeface="Gill Sans MT"/>
              </a:rPr>
              <a:t>13.01.18</a:t>
            </a:r>
            <a:endParaRPr/>
          </a:p>
        </p:txBody>
      </p:sp>
      <p:sp>
        <p:nvSpPr>
          <p:cNvPr id="97" name="PlaceHolder 8"/>
          <p:cNvSpPr>
            <a:spLocks noGrp="1"/>
          </p:cNvSpPr>
          <p:nvPr>
            <p:ph type="ftr"/>
          </p:nvPr>
        </p:nvSpPr>
        <p:spPr>
          <a:xfrm>
            <a:off x="5715000" y="6305400"/>
            <a:ext cx="2895120" cy="475920"/>
          </a:xfrm>
          <a:prstGeom prst="rect">
            <a:avLst/>
          </a:prstGeom>
        </p:spPr>
        <p:txBody>
          <a:bodyPr lIns="90000" rIns="90000" tIns="45000" bIns="45000" anchor="b"/>
          <a:p>
            <a:endParaRPr/>
          </a:p>
        </p:txBody>
      </p:sp>
      <p:sp>
        <p:nvSpPr>
          <p:cNvPr id="98" name="PlaceHolder 9"/>
          <p:cNvSpPr>
            <a:spLocks noGrp="1"/>
          </p:cNvSpPr>
          <p:nvPr>
            <p:ph type="sldNum"/>
          </p:nvPr>
        </p:nvSpPr>
        <p:spPr>
          <a:xfrm>
            <a:off x="8613720" y="6305400"/>
            <a:ext cx="45684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fld id="{0B80908A-E299-4A26-87C0-0A66C0F2125A}" type="slidenum">
              <a:rPr lang="hr-HR" sz="1200" strike="noStrike">
                <a:solidFill>
                  <a:srgbClr val="b5a989"/>
                </a:solidFill>
                <a:latin typeface="Gill Sans MT"/>
              </a:rPr>
              <a:t>&lt;number&gt;</a:t>
            </a:fld>
            <a:endParaRPr/>
          </a:p>
        </p:txBody>
      </p:sp>
      <p:sp>
        <p:nvSpPr>
          <p:cNvPr id="99" name="CustomShape 10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0" name="PlaceHolder 1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sr-Latn-CS">
                <a:latin typeface="Gill Sans MT"/>
              </a:rPr>
              <a:t>Kliknite za uređivanje oblika naslova teksta</a:t>
            </a:r>
            <a:endParaRPr/>
          </a:p>
        </p:txBody>
      </p:sp>
      <p:sp>
        <p:nvSpPr>
          <p:cNvPr id="101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sr-Latn-CS" sz="3200">
                <a:latin typeface="Gill Sans MT"/>
              </a:rPr>
              <a:t>Kliknite za uređivanje oblika teksta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sr-Latn-CS" sz="2400">
                <a:latin typeface="Gill Sans MT"/>
              </a:rPr>
              <a:t>Druga razina konture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Treća razina konture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sr-Latn-CS" sz="2000">
                <a:latin typeface="Gill Sans MT"/>
              </a:rPr>
              <a:t>Četvrta razina kontura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Peta razina kontura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Šesta razina kontura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Sedma razina konture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7" name="CustomShape 2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40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8" name="CustomShape 3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3356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500000" dist="15000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9" name="CustomShape 4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0" name="CustomShape 5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1" name="PlaceHolder 6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sr-Latn-CS" sz="4300" strike="noStrike">
                <a:solidFill>
                  <a:srgbClr val="572314"/>
                </a:solidFill>
                <a:latin typeface="Gill Sans MT"/>
              </a:rPr>
              <a:t>Kliknite za uređivanje oblika naslova tekstaKliknite da biste uredili stil naslova matrice</a:t>
            </a:r>
            <a:endParaRPr/>
          </a:p>
        </p:txBody>
      </p:sp>
      <p:sp>
        <p:nvSpPr>
          <p:cNvPr id="142" name="PlaceHolder 7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Kliknite za uređivanje oblika teksta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Druga razina konture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Treća razina konture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Četvrta razina kontura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Peta razina kontura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Šesta razina kontura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Sedma razina kontureKliknite da biste uredili stilove teksta matrice</a:t>
            </a:r>
            <a:endParaRPr/>
          </a:p>
          <a:p>
            <a:pPr lvl="1">
              <a:lnSpc>
                <a:spcPct val="100000"/>
              </a:lnSpc>
              <a:buFont typeface="Verdana"/>
              <a:buChar char="◦"/>
            </a:pPr>
            <a:r>
              <a:rPr lang="sr-Latn-CS" sz="2800" strike="noStrike">
                <a:solidFill>
                  <a:srgbClr val="000000"/>
                </a:solidFill>
                <a:latin typeface="Gill Sans MT"/>
              </a:rPr>
              <a:t>Druga razina</a:t>
            </a:r>
            <a:endParaRPr/>
          </a:p>
          <a:p>
            <a:pPr lvl="2">
              <a:lnSpc>
                <a:spcPct val="100000"/>
              </a:lnSpc>
              <a:buFont typeface="Wingdings 2" charset="2"/>
              <a:buChar char=""/>
            </a:pPr>
            <a:r>
              <a:rPr lang="sr-Latn-CS" sz="2400" strike="noStrike">
                <a:solidFill>
                  <a:srgbClr val="000000"/>
                </a:solidFill>
                <a:latin typeface="Gill Sans MT"/>
              </a:rPr>
              <a:t>Treća razina</a:t>
            </a:r>
            <a:endParaRPr/>
          </a:p>
          <a:p>
            <a:pPr lvl="3">
              <a:lnSpc>
                <a:spcPct val="100000"/>
              </a:lnSpc>
              <a:buFont typeface="Wingdings 2" charset="2"/>
              <a:buChar char=""/>
            </a:pPr>
            <a:r>
              <a:rPr lang="sr-Latn-CS" sz="2000" strike="noStrike">
                <a:solidFill>
                  <a:srgbClr val="000000"/>
                </a:solidFill>
                <a:latin typeface="Gill Sans MT"/>
              </a:rPr>
              <a:t>Četvrta razina</a:t>
            </a:r>
            <a:endParaRPr/>
          </a:p>
          <a:p>
            <a:pPr lvl="4">
              <a:lnSpc>
                <a:spcPct val="100000"/>
              </a:lnSpc>
              <a:buFont typeface="Wingdings 2" charset="2"/>
              <a:buChar char=""/>
            </a:pPr>
            <a:r>
              <a:rPr lang="sr-Latn-CS" sz="2000" strike="noStrike">
                <a:solidFill>
                  <a:srgbClr val="000000"/>
                </a:solidFill>
                <a:latin typeface="Gill Sans MT"/>
              </a:rPr>
              <a:t>Peta razina</a:t>
            </a:r>
            <a:endParaRPr/>
          </a:p>
        </p:txBody>
      </p:sp>
      <p:sp>
        <p:nvSpPr>
          <p:cNvPr id="143" name="PlaceHolder 8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Kliknite za uređivanje oblika teksta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Druga razina konture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Treća razina konture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Četvrta razina kontura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Peta razina kontura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Šesta razina kontura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lang="sr-Latn-CS" sz="3200" strike="noStrike">
                <a:solidFill>
                  <a:srgbClr val="000000"/>
                </a:solidFill>
                <a:latin typeface="Gill Sans MT"/>
              </a:rPr>
              <a:t>Sedma razina kontureKliknite da biste uredili stilove teksta matrice</a:t>
            </a:r>
            <a:endParaRPr/>
          </a:p>
          <a:p>
            <a:pPr lvl="1">
              <a:lnSpc>
                <a:spcPct val="100000"/>
              </a:lnSpc>
              <a:buFont typeface="Verdana"/>
              <a:buChar char="◦"/>
            </a:pPr>
            <a:r>
              <a:rPr lang="sr-Latn-CS" sz="2800" strike="noStrike">
                <a:solidFill>
                  <a:srgbClr val="000000"/>
                </a:solidFill>
                <a:latin typeface="Gill Sans MT"/>
              </a:rPr>
              <a:t>Druga razina</a:t>
            </a:r>
            <a:endParaRPr/>
          </a:p>
          <a:p>
            <a:pPr lvl="2">
              <a:lnSpc>
                <a:spcPct val="100000"/>
              </a:lnSpc>
              <a:buFont typeface="Wingdings 2" charset="2"/>
              <a:buChar char=""/>
            </a:pPr>
            <a:r>
              <a:rPr lang="sr-Latn-CS" sz="2400" strike="noStrike">
                <a:solidFill>
                  <a:srgbClr val="000000"/>
                </a:solidFill>
                <a:latin typeface="Gill Sans MT"/>
              </a:rPr>
              <a:t>Treća razina</a:t>
            </a:r>
            <a:endParaRPr/>
          </a:p>
          <a:p>
            <a:pPr lvl="3">
              <a:lnSpc>
                <a:spcPct val="100000"/>
              </a:lnSpc>
              <a:buFont typeface="Wingdings 2" charset="2"/>
              <a:buChar char=""/>
            </a:pPr>
            <a:r>
              <a:rPr lang="sr-Latn-CS" sz="2000" strike="noStrike">
                <a:solidFill>
                  <a:srgbClr val="000000"/>
                </a:solidFill>
                <a:latin typeface="Gill Sans MT"/>
              </a:rPr>
              <a:t>Četvrta razina</a:t>
            </a:r>
            <a:endParaRPr/>
          </a:p>
          <a:p>
            <a:pPr lvl="4">
              <a:lnSpc>
                <a:spcPct val="100000"/>
              </a:lnSpc>
              <a:buFont typeface="Wingdings 2" charset="2"/>
              <a:buChar char=""/>
            </a:pPr>
            <a:r>
              <a:rPr lang="sr-Latn-CS" sz="2000" strike="noStrike">
                <a:solidFill>
                  <a:srgbClr val="000000"/>
                </a:solidFill>
                <a:latin typeface="Gill Sans MT"/>
              </a:rPr>
              <a:t>Peta razina</a:t>
            </a:r>
            <a:endParaRPr/>
          </a:p>
        </p:txBody>
      </p:sp>
      <p:sp>
        <p:nvSpPr>
          <p:cNvPr id="144" name="PlaceHolder 9"/>
          <p:cNvSpPr>
            <a:spLocks noGrp="1"/>
          </p:cNvSpPr>
          <p:nvPr>
            <p:ph type="dt"/>
          </p:nvPr>
        </p:nvSpPr>
        <p:spPr>
          <a:xfrm>
            <a:off x="3581280" y="6305400"/>
            <a:ext cx="2133360" cy="475920"/>
          </a:xfrm>
          <a:prstGeom prst="rect">
            <a:avLst/>
          </a:prstGeom>
        </p:spPr>
        <p:txBody>
          <a:bodyPr lIns="90000" rIns="90000" tIns="45000" bIns="45000" anchor="b"/>
          <a:p>
            <a:endParaRPr/>
          </a:p>
        </p:txBody>
      </p:sp>
      <p:sp>
        <p:nvSpPr>
          <p:cNvPr id="145" name="PlaceHolder 10"/>
          <p:cNvSpPr>
            <a:spLocks noGrp="1"/>
          </p:cNvSpPr>
          <p:nvPr>
            <p:ph type="ftr"/>
          </p:nvPr>
        </p:nvSpPr>
        <p:spPr>
          <a:xfrm>
            <a:off x="5715000" y="6305400"/>
            <a:ext cx="2895120" cy="475920"/>
          </a:xfrm>
          <a:prstGeom prst="rect">
            <a:avLst/>
          </a:prstGeom>
        </p:spPr>
        <p:txBody>
          <a:bodyPr lIns="90000" rIns="90000" tIns="45000" bIns="45000" anchor="b"/>
          <a:p>
            <a:endParaRPr/>
          </a:p>
        </p:txBody>
      </p:sp>
      <p:sp>
        <p:nvSpPr>
          <p:cNvPr id="146" name="PlaceHolder 11"/>
          <p:cNvSpPr>
            <a:spLocks noGrp="1"/>
          </p:cNvSpPr>
          <p:nvPr>
            <p:ph type="sldNum"/>
          </p:nvPr>
        </p:nvSpPr>
        <p:spPr>
          <a:xfrm>
            <a:off x="8613720" y="6305400"/>
            <a:ext cx="45684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fld id="{38E86B10-C9A9-47EF-99AC-7D5689DC6E3C}" type="slidenum">
              <a:rPr lang="hr-HR" sz="1200" strike="noStrike">
                <a:solidFill>
                  <a:srgbClr val="b5a989"/>
                </a:solidFill>
                <a:latin typeface="Gill Sans MT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2" name="CustomShape 2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40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3" name="CustomShape 3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3356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500000" dist="15000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4" name="CustomShape 4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5" name="CustomShape 5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6" name="PlaceHolder 6"/>
          <p:cNvSpPr>
            <a:spLocks noGrp="1"/>
          </p:cNvSpPr>
          <p:nvPr>
            <p:ph type="title"/>
          </p:nvPr>
        </p:nvSpPr>
        <p:spPr>
          <a:xfrm>
            <a:off x="1435680" y="274320"/>
            <a:ext cx="7497720" cy="114264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sr-Latn-CS" sz="4300" strike="noStrike">
                <a:solidFill>
                  <a:srgbClr val="572314"/>
                </a:solidFill>
                <a:latin typeface="Gill Sans MT"/>
              </a:rPr>
              <a:t>Kliknite za uređivanje oblika naslova tekstaClick to edit Master title style</a:t>
            </a:r>
            <a:endParaRPr/>
          </a:p>
        </p:txBody>
      </p:sp>
      <p:sp>
        <p:nvSpPr>
          <p:cNvPr id="187" name="PlaceHolder 7"/>
          <p:cNvSpPr>
            <a:spLocks noGrp="1"/>
          </p:cNvSpPr>
          <p:nvPr>
            <p:ph type="dt"/>
          </p:nvPr>
        </p:nvSpPr>
        <p:spPr>
          <a:xfrm>
            <a:off x="3581280" y="6305400"/>
            <a:ext cx="213336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r>
              <a:rPr lang="hr-HR" sz="1200" strike="noStrike">
                <a:solidFill>
                  <a:srgbClr val="b5a989"/>
                </a:solidFill>
                <a:latin typeface="Gill Sans MT"/>
              </a:rPr>
              <a:t>13.01.18</a:t>
            </a:r>
            <a:endParaRPr/>
          </a:p>
        </p:txBody>
      </p:sp>
      <p:sp>
        <p:nvSpPr>
          <p:cNvPr id="188" name="PlaceHolder 8"/>
          <p:cNvSpPr>
            <a:spLocks noGrp="1"/>
          </p:cNvSpPr>
          <p:nvPr>
            <p:ph type="ftr"/>
          </p:nvPr>
        </p:nvSpPr>
        <p:spPr>
          <a:xfrm>
            <a:off x="5715000" y="6305400"/>
            <a:ext cx="2895120" cy="475920"/>
          </a:xfrm>
          <a:prstGeom prst="rect">
            <a:avLst/>
          </a:prstGeom>
        </p:spPr>
        <p:txBody>
          <a:bodyPr lIns="90000" rIns="90000" tIns="45000" bIns="45000" anchor="b"/>
          <a:p>
            <a:endParaRPr/>
          </a:p>
        </p:txBody>
      </p:sp>
      <p:sp>
        <p:nvSpPr>
          <p:cNvPr id="189" name="PlaceHolder 9"/>
          <p:cNvSpPr>
            <a:spLocks noGrp="1"/>
          </p:cNvSpPr>
          <p:nvPr>
            <p:ph type="sldNum"/>
          </p:nvPr>
        </p:nvSpPr>
        <p:spPr>
          <a:xfrm>
            <a:off x="8613720" y="6305400"/>
            <a:ext cx="456840" cy="47592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fld id="{F723FC6C-C7D5-4B1D-A8B7-F5852DF1D27C}" type="slidenum">
              <a:rPr lang="hr-HR" sz="1200" strike="noStrike">
                <a:solidFill>
                  <a:srgbClr val="b5a989"/>
                </a:solidFill>
                <a:latin typeface="Gill Sans MT"/>
              </a:rPr>
              <a:t>&lt;number&gt;</a:t>
            </a:fld>
            <a:endParaRPr/>
          </a:p>
        </p:txBody>
      </p:sp>
      <p:sp>
        <p:nvSpPr>
          <p:cNvPr id="190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sr-Latn-CS" sz="3200">
                <a:latin typeface="Gill Sans MT"/>
              </a:rPr>
              <a:t>Kliknite za uređivanje oblika teksta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sr-Latn-CS" sz="2400">
                <a:latin typeface="Gill Sans MT"/>
              </a:rPr>
              <a:t>Druga razina konture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Treća razina konture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sr-Latn-CS" sz="2000">
                <a:latin typeface="Gill Sans MT"/>
              </a:rPr>
              <a:t>Četvrta razina kontura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Peta razina kontura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Šesta razina kontura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sr-Latn-CS" sz="2000">
                <a:latin typeface="Gill Sans MT"/>
              </a:rPr>
              <a:t>Sedma razina konture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2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2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2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2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2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2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2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2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2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5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1000080" y="214200"/>
            <a:ext cx="7214760" cy="2499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1" lang="sr-Latn-CS" sz="4300" strike="noStrike">
                <a:solidFill>
                  <a:srgbClr val="c00000"/>
                </a:solidFill>
                <a:latin typeface="Gill Sans MT"/>
                <a:ea typeface="Cambria Math"/>
              </a:rPr>
              <a:t>ODGOJ  U  VJERI -</a:t>
            </a:r>
            <a:r>
              <a:rPr b="1" lang="sr-Latn-CS" sz="4300" strike="noStrike">
                <a:solidFill>
                  <a:srgbClr val="c00000"/>
                </a:solidFill>
                <a:latin typeface="Gill Sans MT"/>
                <a:ea typeface="Cambria Math"/>
              </a:rPr>
              <a:t>
</a:t>
            </a:r>
            <a:r>
              <a:rPr b="1" lang="sr-Latn-CS" sz="4300" strike="noStrike">
                <a:solidFill>
                  <a:srgbClr val="c00000"/>
                </a:solidFill>
                <a:latin typeface="Gill Sans MT"/>
                <a:ea typeface="Cambria Math"/>
              </a:rPr>
              <a:t>izazov i ponuda roditeljima djece u predškolskim ustanovama</a:t>
            </a:r>
            <a:endParaRPr/>
          </a:p>
        </p:txBody>
      </p:sp>
      <p:sp>
        <p:nvSpPr>
          <p:cNvPr id="226" name="TextShape 2"/>
          <p:cNvSpPr txBox="1"/>
          <p:nvPr/>
        </p:nvSpPr>
        <p:spPr>
          <a:xfrm>
            <a:off x="1714320" y="3143160"/>
            <a:ext cx="400032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0" bIns="45000"/>
          <a:p>
            <a:pPr>
              <a:lnSpc>
                <a:spcPct val="120000"/>
              </a:lnSpc>
            </a:pPr>
            <a:endParaRPr/>
          </a:p>
          <a:p>
            <a:pPr>
              <a:lnSpc>
                <a:spcPct val="120000"/>
              </a:lnSpc>
            </a:pP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Maja Šobak, ravnateljica DV Zrno Virje i </a:t>
            </a: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	</a:t>
            </a: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           </a:t>
            </a: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	</a:t>
            </a: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           odgajateljica u vjeri</a:t>
            </a:r>
            <a:endParaRPr/>
          </a:p>
          <a:p>
            <a:pPr>
              <a:lnSpc>
                <a:spcPct val="120000"/>
              </a:lnSpc>
            </a:pP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Tamara Brežnjak, odgajateljica u vjeri</a:t>
            </a:r>
            <a:endParaRPr/>
          </a:p>
          <a:p>
            <a:pPr>
              <a:lnSpc>
                <a:spcPct val="120000"/>
              </a:lnSpc>
            </a:pP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Željka Gabaj, odgajateljica u vjeri</a:t>
            </a:r>
            <a:endParaRPr/>
          </a:p>
          <a:p>
            <a:pPr>
              <a:lnSpc>
                <a:spcPct val="120000"/>
              </a:lnSpc>
            </a:pP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Kristina Legradi, odgajateljica u vjeri</a:t>
            </a:r>
            <a:endParaRPr/>
          </a:p>
          <a:p>
            <a:pPr>
              <a:lnSpc>
                <a:spcPct val="120000"/>
              </a:lnSpc>
            </a:pPr>
            <a:r>
              <a:rPr b="1" i="1" lang="hr-HR" sz="6200" strike="noStrike">
                <a:solidFill>
                  <a:srgbClr val="35436a"/>
                </a:solidFill>
                <a:latin typeface="Gill Sans MT"/>
                <a:ea typeface="Cambria Math"/>
              </a:rPr>
              <a:t>Marina Makar, odgajateljica u vjeri</a:t>
            </a:r>
            <a:endParaRPr/>
          </a:p>
        </p:txBody>
      </p:sp>
      <p:sp>
        <p:nvSpPr>
          <p:cNvPr id="227" name="CustomShape 3"/>
          <p:cNvSpPr/>
          <p:nvPr/>
        </p:nvSpPr>
        <p:spPr>
          <a:xfrm>
            <a:off x="2288160" y="5643720"/>
            <a:ext cx="2962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c00000"/>
                </a:solidFill>
                <a:latin typeface="Gill Sans MT"/>
                <a:ea typeface="Cambria Math"/>
              </a:rPr>
              <a:t>Varaždin, 13. siječnja 2018</a:t>
            </a:r>
            <a:r>
              <a:rPr lang="hr-HR" strike="noStrike">
                <a:solidFill>
                  <a:srgbClr val="c00000"/>
                </a:solidFill>
                <a:latin typeface="Gill Sans MT"/>
                <a:ea typeface="Cambria Math"/>
              </a:rPr>
              <a:t>.</a:t>
            </a:r>
            <a:endParaRPr/>
          </a:p>
        </p:txBody>
      </p:sp>
      <p:pic>
        <p:nvPicPr>
          <p:cNvPr id="228" name="Picture 6" descr=""/>
          <p:cNvPicPr/>
          <p:nvPr/>
        </p:nvPicPr>
        <p:blipFill>
          <a:blip r:embed="rId1"/>
          <a:stretch/>
        </p:blipFill>
        <p:spPr>
          <a:xfrm>
            <a:off x="6215040" y="2565000"/>
            <a:ext cx="2428560" cy="372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" descr=""/>
          <p:cNvPicPr/>
          <p:nvPr/>
        </p:nvPicPr>
        <p:blipFill>
          <a:blip r:embed="rId1"/>
          <a:srcRect l="0" t="8332" r="0" b="15622"/>
          <a:stretch/>
        </p:blipFill>
        <p:spPr>
          <a:xfrm>
            <a:off x="1000080" y="0"/>
            <a:ext cx="7429320" cy="683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3959640" cy="5051880"/>
          </a:xfrm>
          <a:prstGeom prst="rect">
            <a:avLst/>
          </a:prstGeom>
          <a:ln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4214880" y="500040"/>
            <a:ext cx="4214520" cy="23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hr-HR" sz="2500" strike="noStrike">
                <a:solidFill>
                  <a:srgbClr val="35436a"/>
                </a:solidFill>
                <a:latin typeface="Symbol"/>
                <a:ea typeface="Times New Roman"/>
              </a:rPr>
              <a:t></a:t>
            </a:r>
            <a:r>
              <a:rPr b="1" lang="hr-HR" sz="2500" strike="noStrike">
                <a:solidFill>
                  <a:srgbClr val="35436a"/>
                </a:solidFill>
                <a:latin typeface="Gill Sans MT"/>
                <a:ea typeface="Times New Roman"/>
              </a:rPr>
              <a:t>  </a:t>
            </a:r>
            <a:r>
              <a:rPr b="1" lang="hr-HR" sz="2500" strike="noStrike">
                <a:solidFill>
                  <a:srgbClr val="35436a"/>
                </a:solidFill>
                <a:latin typeface="Gill Sans MT"/>
                <a:ea typeface="Times New Roman"/>
              </a:rPr>
              <a:t>Početak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hr-HR" sz="2500" strike="noStrike">
                <a:solidFill>
                  <a:srgbClr val="c00000"/>
                </a:solidFill>
                <a:latin typeface="Gill Sans MT"/>
                <a:ea typeface="Times New Roman"/>
              </a:rPr>
              <a:t>               </a:t>
            </a:r>
            <a:r>
              <a:rPr b="1" lang="hr-HR" sz="2500" strike="noStrike">
                <a:solidFill>
                  <a:srgbClr val="c00000"/>
                </a:solidFill>
                <a:latin typeface="Gill Sans MT"/>
                <a:ea typeface="Times New Roman"/>
              </a:rPr>
              <a:t>Završetak</a:t>
            </a:r>
            <a:endParaRPr/>
          </a:p>
          <a:p>
            <a:pPr>
              <a:lnSpc>
                <a:spcPct val="100000"/>
              </a:lnSpc>
            </a:pPr>
            <a:r>
              <a:rPr b="1" lang="hr-HR" sz="2500" strike="noStrike">
                <a:solidFill>
                  <a:srgbClr val="c00000"/>
                </a:solidFill>
                <a:latin typeface="Gill Sans MT"/>
                <a:ea typeface="Times New Roman"/>
              </a:rPr>
              <a:t>	</a:t>
            </a:r>
            <a:r>
              <a:rPr b="1" lang="hr-HR" sz="2500" strike="noStrike">
                <a:solidFill>
                  <a:srgbClr val="c00000"/>
                </a:solidFill>
                <a:latin typeface="Gill Sans MT"/>
                <a:ea typeface="Times New Roman"/>
              </a:rPr>
              <a:t>                 </a:t>
            </a:r>
            <a:r>
              <a:rPr b="1" lang="hr-HR" sz="2500" strike="noStrike">
                <a:solidFill>
                  <a:srgbClr val="c00000"/>
                </a:solidFill>
                <a:latin typeface="Symbol"/>
                <a:ea typeface="Times New Roman"/>
              </a:rPr>
              <a:t></a:t>
            </a:r>
            <a:endParaRPr/>
          </a:p>
        </p:txBody>
      </p:sp>
      <p:pic>
        <p:nvPicPr>
          <p:cNvPr id="246" name="Picture 4" descr=""/>
          <p:cNvPicPr/>
          <p:nvPr/>
        </p:nvPicPr>
        <p:blipFill>
          <a:blip r:embed="rId2"/>
          <a:srcRect l="1679" t="0" r="2394" b="0"/>
          <a:stretch/>
        </p:blipFill>
        <p:spPr>
          <a:xfrm>
            <a:off x="3927240" y="3143160"/>
            <a:ext cx="5216400" cy="371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1357200" y="274680"/>
            <a:ext cx="73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sr-Latn-CS" sz="3500" strike="noStrike">
                <a:solidFill>
                  <a:srgbClr val="c00000"/>
                </a:solidFill>
                <a:latin typeface="Gill Sans MT"/>
              </a:rPr>
              <a:t>Tematske  jezgre  za  kreativno  planiranje  i  rad</a:t>
            </a:r>
            <a:endParaRPr/>
          </a:p>
        </p:txBody>
      </p:sp>
      <p:sp>
        <p:nvSpPr>
          <p:cNvPr id="248" name="TextShape 2"/>
          <p:cNvSpPr txBox="1"/>
          <p:nvPr/>
        </p:nvSpPr>
        <p:spPr>
          <a:xfrm>
            <a:off x="1071360" y="1714320"/>
            <a:ext cx="5928840" cy="364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Doček i prihvaćanje djece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Stvoreni svijet i stvorenja u njemu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Kraljevstvo Božje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Život u zajedništvu sa svetima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Božić - radost Isusova dolaska na svijet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Isusovo djetinjstvo i život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Otkrivanje tajne života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U znaku vode i svjetla - ususret uskrslom </a:t>
            </a: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	</a:t>
            </a: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	</a:t>
            </a: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	</a:t>
            </a: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	</a:t>
            </a: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              Isusu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Majka</a:t>
            </a:r>
            <a:endParaRPr/>
          </a:p>
          <a:p>
            <a:pPr>
              <a:lnSpc>
                <a:spcPct val="100000"/>
              </a:lnSpc>
              <a:buSzPct val="80000"/>
              <a:buFont typeface="Wingdings 2" charset="2"/>
              <a:buChar char=""/>
            </a:pPr>
            <a:r>
              <a:rPr b="1" lang="sr-Latn-CS" sz="2000" strike="noStrike">
                <a:solidFill>
                  <a:srgbClr val="35436a"/>
                </a:solidFill>
                <a:latin typeface="Gill Sans MT"/>
              </a:rPr>
              <a:t>Moja kršćanska zajednica – Crkva</a:t>
            </a:r>
            <a:endParaRPr/>
          </a:p>
        </p:txBody>
      </p:sp>
      <p:pic>
        <p:nvPicPr>
          <p:cNvPr id="249" name="Picture 5" descr=""/>
          <p:cNvPicPr/>
          <p:nvPr/>
        </p:nvPicPr>
        <p:blipFill>
          <a:blip r:embed="rId1"/>
          <a:srcRect l="19436" t="8327" r="15269" b="0"/>
          <a:stretch/>
        </p:blipFill>
        <p:spPr>
          <a:xfrm>
            <a:off x="6429240" y="1571760"/>
            <a:ext cx="2457000" cy="460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" descr=""/>
          <p:cNvPicPr/>
          <p:nvPr/>
        </p:nvPicPr>
        <p:blipFill>
          <a:blip r:embed="rId1"/>
          <a:srcRect l="3903" t="0" r="6248" b="0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4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000080" y="876240"/>
            <a:ext cx="7857720" cy="405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hr-HR" sz="3000" strike="noStrike">
                <a:solidFill>
                  <a:srgbClr val="c00000"/>
                </a:solidFill>
                <a:latin typeface="Gill Sans MT"/>
                <a:ea typeface="Times New Roman"/>
              </a:rPr>
              <a:t>Zašto  odgoj  u  vjeri  u  predškolskim ustanovama?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Razdoblje do sedme godine djetetova života vrlo je važno za njegov budući život.  To je vrijeme sazrijevanja duha kada dijete prima u sebe sve one temeljne dojmove koji će se upoznavanjem Evanđelja u njemu učvrstiti i postati njegovom svojinom.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Sustavan predškolski odgoj obuhvaća cjelovitost djetetova bića, a u tu cjelovitost nužno je uključen i </a:t>
            </a:r>
            <a:r>
              <a:rPr b="1" lang="hr-HR" sz="2000" strike="noStrike" u="sng">
                <a:solidFill>
                  <a:srgbClr val="35436a"/>
                </a:solidFill>
                <a:latin typeface="Gill Sans MT"/>
                <a:ea typeface="Times New Roman"/>
              </a:rPr>
              <a:t>vjerski odgoj</a:t>
            </a: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4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" descr=""/>
          <p:cNvPicPr/>
          <p:nvPr/>
        </p:nvPicPr>
        <p:blipFill>
          <a:blip r:embed="rId1"/>
          <a:srcRect l="0" t="0" r="15624" b="15850"/>
          <a:stretch/>
        </p:blipFill>
        <p:spPr>
          <a:xfrm>
            <a:off x="0" y="285840"/>
            <a:ext cx="9143640" cy="6214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1" descr=""/>
          <p:cNvPicPr/>
          <p:nvPr/>
        </p:nvPicPr>
        <p:blipFill>
          <a:blip r:embed="rId1"/>
          <a:stretch/>
        </p:blipFill>
        <p:spPr>
          <a:xfrm>
            <a:off x="720" y="0"/>
            <a:ext cx="914220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1057320" y="714240"/>
            <a:ext cx="7443360" cy="517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hr-HR" sz="3000" strike="noStrike">
                <a:solidFill>
                  <a:srgbClr val="c00000"/>
                </a:solidFill>
                <a:latin typeface="Gill Sans MT"/>
              </a:rPr>
              <a:t>Ugovor  Svete  Stolice  i  Republike  Hrvatske,  ratificiran  24. siječnja 1997.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Članak 1.</a:t>
            </a:r>
            <a:endParaRPr/>
          </a:p>
          <a:p>
            <a:pPr algn="ctr">
              <a:lnSpc>
                <a:spcPct val="100000"/>
              </a:lnSpc>
              <a:buFont typeface="Arial"/>
              <a:buAutoNum type="arabicParenR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Republika Hrvatska, u svjetlu načela o vjerskoj slobodi, </a:t>
            </a:r>
            <a:r>
              <a:rPr b="1" lang="hr-HR" sz="2000" strike="noStrike" u="sng">
                <a:solidFill>
                  <a:srgbClr val="35436a"/>
                </a:solidFill>
                <a:latin typeface="Gill Sans MT"/>
              </a:rPr>
              <a:t>poštuje temeljno pravo roditelja na vjerski odgoj djece</a:t>
            </a: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 te se obvezuje da će, u sklopu školskoga plana i programa i u skladu s voljom roditelja ili skrbnika, jamčiti nastavu katoličkoga vjeronauka u svim javnim osnovnim i srednjim školama </a:t>
            </a:r>
            <a:r>
              <a:rPr b="1" lang="hr-HR" sz="2000" strike="noStrike" u="sng">
                <a:solidFill>
                  <a:srgbClr val="35436a"/>
                </a:solidFill>
                <a:latin typeface="Gill Sans MT"/>
              </a:rPr>
              <a:t>i u predškolskim ustanovama</a:t>
            </a: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, kao obveznoga predmeta za one koji ga izaberu, pod istim uvjetima pod kojima se izvodi nastava ostalih obveznih predmeta.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(2) Odgojno - obrazovni sustav u javnim predškolskim ustanovama i školama, uključujući i visoka učilišta, uzimat će u obzir vrijednosti kršćanske etike.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5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2" descr=""/>
          <p:cNvPicPr/>
          <p:nvPr/>
        </p:nvPicPr>
        <p:blipFill>
          <a:blip r:embed="rId1"/>
          <a:srcRect l="0" t="496145" r="0" b="248020"/>
          <a:stretch/>
        </p:blipFill>
        <p:spPr>
          <a:xfrm>
            <a:off x="0" y="28728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986040" y="428760"/>
            <a:ext cx="8229240" cy="5928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sr-Latn-CS" sz="3300" strike="noStrike">
                <a:solidFill>
                  <a:srgbClr val="0000ff"/>
                </a:solidFill>
                <a:latin typeface="Gill Sans MT"/>
              </a:rPr>
              <a:t>
</a:t>
            </a:r>
            <a:r>
              <a:rPr b="1" lang="sr-Latn-CS" sz="3300" strike="noStrike">
                <a:solidFill>
                  <a:srgbClr val="0000ff"/>
                </a:solidFill>
                <a:latin typeface="Gill Sans MT"/>
              </a:rPr>
              <a:t>
</a:t>
            </a:r>
            <a:r>
              <a:rPr b="1" lang="sr-Latn-CS" sz="3300" strike="noStrike">
                <a:solidFill>
                  <a:srgbClr val="0000ff"/>
                </a:solidFill>
                <a:latin typeface="Gill Sans MT"/>
              </a:rPr>
              <a:t>
</a:t>
            </a:r>
            <a:r>
              <a:rPr b="1" lang="sr-Latn-CS" sz="3300" strike="noStrike">
                <a:solidFill>
                  <a:srgbClr val="0000ff"/>
                </a:solidFill>
                <a:latin typeface="Gill Sans MT"/>
              </a:rPr>
              <a:t>
</a:t>
            </a:r>
            <a:r>
              <a:rPr b="1" lang="sr-Latn-CS" sz="3300" strike="noStrike">
                <a:solidFill>
                  <a:srgbClr val="c00000"/>
                </a:solidFill>
                <a:latin typeface="Gill Sans MT"/>
              </a:rPr>
              <a:t>Ugovor između Vlade Republike Hrvatske i Hrvatske biskupske konferencije o katoličkom vjeronauku u javnim školama</a:t>
            </a:r>
            <a:r>
              <a:rPr b="1" lang="sr-Latn-CS" sz="3300" strike="noStrike">
                <a:solidFill>
                  <a:srgbClr val="c00000"/>
                </a:solidFill>
                <a:latin typeface="Gill Sans MT"/>
              </a:rPr>
              <a:t>
</a:t>
            </a:r>
            <a:r>
              <a:rPr b="1" lang="sr-Latn-CS" sz="3300" strike="noStrike">
                <a:solidFill>
                  <a:srgbClr val="c00000"/>
                </a:solidFill>
                <a:latin typeface="Gill Sans MT"/>
              </a:rPr>
              <a:t>i vjerskom odgoju u javnim predškolskim ustanovama, 1997.</a:t>
            </a:r>
            <a:r>
              <a:rPr b="1" lang="sr-Latn-CS" sz="3600" strike="noStrike">
                <a:solidFill>
                  <a:srgbClr val="7030a0"/>
                </a:solidFill>
                <a:latin typeface="Gill Sans MT"/>
              </a:rPr>
              <a:t>
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 Članak 1.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
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(6) Vjerski odgoj u javnim predškolskim ustanovama izvodi se za djecu čiji roditelj odnosno skrbnik o tome dade pismenu izjavu ravnatelju predškolske ustanove.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
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Članak  3.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
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 (2) Katolički vjerski odgoj u javnim predškolskim ustanovama izvodi se u okviru cjelokupnog odgoja prema programu katoličkoga vjerskog odgoja predškolske djece.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
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Članak 6.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
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(4) Vjerski odgoj u javnim predškolskim ustanovama mogu izvoditi: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
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- odgojitelji predškolske djece, pod uvjetom da uz stručnu spremu utvrđenu propisima Republike Hrvatske imaju i dostatnu teološko - katehetsku, psihološko - pedagošku i didaktičko - metodičku spremu u vjerskom odgoju.</a:t>
            </a:r>
            <a:r>
              <a:rPr b="1" lang="sr-Latn-CS" sz="2100" strike="noStrike">
                <a:solidFill>
                  <a:srgbClr val="35436a"/>
                </a:solidFill>
                <a:latin typeface="Calibri"/>
              </a:rPr>
              <a:t>
</a:t>
            </a:r>
            <a:r>
              <a:rPr b="1" lang="sr-Latn-CS" sz="2000" strike="noStrike">
                <a:solidFill>
                  <a:srgbClr val="7030a0"/>
                </a:solidFill>
                <a:latin typeface="Gill Sans MT"/>
              </a:rPr>
              <a:t>
</a:t>
            </a:r>
            <a:r>
              <a:rPr b="1" lang="sr-Latn-CS" sz="2000" strike="noStrike">
                <a:solidFill>
                  <a:srgbClr val="7030a0"/>
                </a:solidFill>
                <a:latin typeface="Gill Sans MT"/>
              </a:rPr>
              <a:t>
</a:t>
            </a:r>
            <a:r>
              <a:rPr lang="sr-Latn-CS" sz="2000" strike="noStrike">
                <a:solidFill>
                  <a:srgbClr val="7030a0"/>
                </a:solidFill>
                <a:latin typeface="Calibri"/>
              </a:rPr>
              <a:t>
</a:t>
            </a:r>
            <a:r>
              <a:rPr lang="sr-Latn-CS" sz="2000" strike="noStrike">
                <a:solidFill>
                  <a:srgbClr val="572314"/>
                </a:solidFill>
                <a:latin typeface="Calibri"/>
              </a:rPr>
              <a:t>
</a:t>
            </a:r>
            <a:r>
              <a:rPr b="1" lang="sr-Latn-CS" sz="2200" strike="noStrike">
                <a:solidFill>
                  <a:srgbClr val="7030a0"/>
                </a:solidFill>
                <a:latin typeface="Gill Sans MT"/>
              </a:rPr>
              <a:t>
</a:t>
            </a:r>
            <a:r>
              <a:rPr b="1" lang="sr-Latn-CS" sz="2200" strike="noStrike">
                <a:solidFill>
                  <a:srgbClr val="0000ff"/>
                </a:solidFill>
                <a:latin typeface="Gill Sans MT"/>
              </a:rPr>
              <a:t>
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" descr=""/>
          <p:cNvPicPr/>
          <p:nvPr/>
        </p:nvPicPr>
        <p:blipFill>
          <a:blip r:embed="rId1"/>
          <a:stretch/>
        </p:blipFill>
        <p:spPr>
          <a:xfrm>
            <a:off x="0" y="28728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1" descr=""/>
          <p:cNvPicPr/>
          <p:nvPr/>
        </p:nvPicPr>
        <p:blipFill>
          <a:blip r:embed="rId1"/>
          <a:stretch/>
        </p:blipFill>
        <p:spPr>
          <a:xfrm>
            <a:off x="0" y="28728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1" descr=""/>
          <p:cNvPicPr/>
          <p:nvPr/>
        </p:nvPicPr>
        <p:blipFill>
          <a:blip r:embed="rId1"/>
          <a:stretch/>
        </p:blipFill>
        <p:spPr>
          <a:xfrm>
            <a:off x="0" y="285840"/>
            <a:ext cx="9143640" cy="62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" descr=""/>
          <p:cNvPicPr/>
          <p:nvPr/>
        </p:nvPicPr>
        <p:blipFill>
          <a:blip r:embed="rId1"/>
          <a:srcRect l="0" t="0" r="0" b="14579"/>
          <a:stretch/>
        </p:blipFill>
        <p:spPr>
          <a:xfrm>
            <a:off x="2143080" y="0"/>
            <a:ext cx="47858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785880" y="2428920"/>
            <a:ext cx="8286480" cy="40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hr-HR" sz="3000" strike="noStrike">
                <a:solidFill>
                  <a:srgbClr val="c00000"/>
                </a:solidFill>
                <a:latin typeface="Gill Sans MT"/>
                <a:ea typeface="Times New Roman"/>
              </a:rPr>
              <a:t>Pozivamo se i na ostale temeljne dokumente i smjernice odnosno programe: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Drugi Vatikanski koncil, Deklaracija o kršćanskom odgoju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Katekizam Katoličke Crkve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Opća deklaracija organizacije Ujedinjenih naroda o pravima čovjeka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Deklaracija o pravima djeteta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Konvencija o pravima djeteta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Ustav Republike Hrvatske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Program vjerskog odgoja predškolske djece u izvanobiteljskim 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uvjetima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Nacionalni kurikulum za rani i predškolski odgoj i obrazovanje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Državni pedagoški standard predškolskog odgoja i naobrazbe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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Programsko usmjerenje odgoja i obrazovanja predškolske djece</a:t>
            </a:r>
            <a:endParaRPr/>
          </a:p>
        </p:txBody>
      </p:sp>
      <p:sp>
        <p:nvSpPr>
          <p:cNvPr id="233" name="CustomShape 2"/>
          <p:cNvSpPr/>
          <p:nvPr/>
        </p:nvSpPr>
        <p:spPr>
          <a:xfrm>
            <a:off x="785880" y="428760"/>
            <a:ext cx="8286480" cy="182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hr-HR" sz="3000" strike="noStrike">
                <a:solidFill>
                  <a:srgbClr val="c00000"/>
                </a:solidFill>
                <a:latin typeface="Gill Sans MT"/>
              </a:rPr>
              <a:t>Zakon o predškolskom odgoju i obrazovanju (NN 10/97, 107/07, 94/13)</a:t>
            </a:r>
            <a:r>
              <a:rPr lang="hr-HR" sz="3000" strike="noStrike">
                <a:solidFill>
                  <a:srgbClr val="c00000"/>
                </a:solidFill>
                <a:latin typeface="Gill Sans MT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</a:rPr>
              <a:t>Članak 3. </a:t>
            </a:r>
            <a:r>
              <a:rPr b="1" lang="hr-HR" strike="noStrike">
                <a:solidFill>
                  <a:srgbClr val="35436a"/>
                </a:solidFill>
                <a:latin typeface="Gill Sans MT"/>
              </a:rPr>
              <a:t>
</a:t>
            </a:r>
            <a:r>
              <a:rPr b="1" lang="hr-HR" strike="noStrike">
                <a:solidFill>
                  <a:srgbClr val="35436a"/>
                </a:solidFill>
                <a:latin typeface="Gill Sans MT"/>
              </a:rPr>
              <a:t>(2) Predškolski odgoj ostvaruje se u skladu s razvojnim osobinama i potrebama djece te socijalnim, kulturnim, </a:t>
            </a:r>
            <a:r>
              <a:rPr b="1" lang="hr-HR" strike="noStrike" u="sng">
                <a:solidFill>
                  <a:srgbClr val="35436a"/>
                </a:solidFill>
                <a:latin typeface="Gill Sans MT"/>
              </a:rPr>
              <a:t>vjerskim</a:t>
            </a:r>
            <a:r>
              <a:rPr b="1" lang="hr-HR" strike="noStrike">
                <a:solidFill>
                  <a:srgbClr val="35436a"/>
                </a:solidFill>
                <a:latin typeface="Gill Sans MT"/>
              </a:rPr>
              <a:t> i drugim potrebama obitelji.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" descr=""/>
          <p:cNvPicPr/>
          <p:nvPr/>
        </p:nvPicPr>
        <p:blipFill>
          <a:blip r:embed="rId1">
            <a:lum bright="10000"/>
          </a:blip>
          <a:stretch/>
        </p:blipFill>
        <p:spPr>
          <a:xfrm>
            <a:off x="11880" y="0"/>
            <a:ext cx="91198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1" descr=""/>
          <p:cNvPicPr/>
          <p:nvPr/>
        </p:nvPicPr>
        <p:blipFill>
          <a:blip r:embed="rId1"/>
          <a:srcRect l="0" t="2080" r="0" b="10415"/>
          <a:stretch/>
        </p:blipFill>
        <p:spPr>
          <a:xfrm>
            <a:off x="2214720" y="0"/>
            <a:ext cx="5714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428760" y="71280"/>
            <a:ext cx="8500680" cy="569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hr-HR" sz="3000" strike="noStrike">
                <a:solidFill>
                  <a:srgbClr val="c00000"/>
                </a:solidFill>
                <a:latin typeface="Gill Sans MT"/>
              </a:rPr>
              <a:t>A  evo  kako  izgleda  jedna  vjerska  aktivnost...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hr-HR" sz="3000" strike="noStrike">
                <a:solidFill>
                  <a:srgbClr val="c00000"/>
                </a:solidFill>
                <a:latin typeface="Gill Sans MT"/>
              </a:rPr>
              <a:t>	</a:t>
            </a:r>
            <a:r>
              <a:rPr b="1" lang="hr-HR" sz="3000" strike="noStrike" u="sng">
                <a:solidFill>
                  <a:srgbClr val="c00000"/>
                </a:solidFill>
                <a:latin typeface="Gill Sans MT"/>
              </a:rPr>
              <a:t>“</a:t>
            </a:r>
            <a:r>
              <a:rPr b="1" lang="hr-HR" sz="3000" strike="noStrike" u="sng">
                <a:solidFill>
                  <a:srgbClr val="c00000"/>
                </a:solidFill>
                <a:latin typeface="Gill Sans MT"/>
              </a:rPr>
              <a:t>ZAJEDNO  OKO  ADVENTSKOG  VIJENCA”</a:t>
            </a:r>
            <a:r>
              <a:rPr b="1" lang="hr-HR" sz="3200" strike="noStrike" u="sng">
                <a:solidFill>
                  <a:srgbClr val="35436a"/>
                </a:solidFill>
                <a:latin typeface="Gill Sans MT"/>
                <a:ea typeface="Times New Roman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 u="sng">
                <a:solidFill>
                  <a:srgbClr val="35436a"/>
                </a:solidFill>
                <a:latin typeface="Gill Sans MT"/>
                <a:ea typeface="Times New Roman"/>
              </a:rPr>
              <a:t>OPĆI  PODACI: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Tematska jezgra: Božić – radost Isusova dolaska na svijet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Tema: Zajedno oko adventskog vijenca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Dobna skupina: 4 – 7 godina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 u="sng">
                <a:solidFill>
                  <a:srgbClr val="35436a"/>
                </a:solidFill>
                <a:latin typeface="Gill Sans MT"/>
                <a:ea typeface="Times New Roman"/>
              </a:rPr>
              <a:t>CILJ: 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Izradom adventskog vijenca i upoznavanjem sa značenjem adventa ili 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došašća pobuditi u djetetu radost iščekivanja Isusova rođenja.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 u="sng">
                <a:solidFill>
                  <a:srgbClr val="35436a"/>
                </a:solidFill>
                <a:latin typeface="Gill Sans MT"/>
                <a:ea typeface="Times New Roman"/>
              </a:rPr>
              <a:t>ZADAĆE: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upoznati dijete sa značenjem riječi advent/došašće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razvijati socio - emocionalnu osjetljivost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motivirati dijete da stvaralačkim činom izražava ljubav (likovno, 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glazbeno, pokretom...)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razvijati i djelovati na djetetove istraživačko - spoznajne mogućnosti 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	</a:t>
            </a: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kroz igre u različitim centrima aktivnosti</a:t>
            </a:r>
            <a:endParaRPr/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1000080" y="878040"/>
            <a:ext cx="7786440" cy="4512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hr-HR" sz="3000" strike="noStrike" u="sng">
                <a:solidFill>
                  <a:srgbClr val="c00000"/>
                </a:solidFill>
                <a:latin typeface="Gill Sans MT"/>
                <a:ea typeface="Times New Roman"/>
              </a:rPr>
              <a:t>Globalna  struktura  aktivnosti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Motivacija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Najava teme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Susret s tekstom "Došašće“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Razgovor uz poticajna pitanja i molitveno izražavanje djece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Stvaralačko izražavanje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Završna - pjesma "Visom leteć" uz pratnju instrumenta</a:t>
            </a:r>
            <a:endParaRPr/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1000080" y="214200"/>
            <a:ext cx="7786440" cy="618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hr-HR" sz="3000" strike="noStrike" u="sng">
                <a:solidFill>
                  <a:srgbClr val="c00000"/>
                </a:solidFill>
                <a:latin typeface="Gill Sans MT"/>
              </a:rPr>
              <a:t>Rad s tekstom - razgovor uz poticajna pitanja, molitveno izražavanje</a:t>
            </a:r>
            <a:endParaRPr/>
          </a:p>
          <a:p>
            <a:pPr>
              <a:lnSpc>
                <a:spcPct val="100000"/>
              </a:lnSpc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 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Što je to došašće?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Što znači čekati?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Koga ja čekam?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Komu se nadam?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Veselite li se rođenju Isusa?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Jeste li zahvalni dragom Bogu što nas voli i što će nam poslati Isusa?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Što bismo mu poručili kad se rodi?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</a:rPr>
              <a:t>Kako bismo se zahvalili?  (mogućnost molitvenog izražavanja)</a:t>
            </a:r>
            <a:endParaRPr/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1071360" y="316080"/>
            <a:ext cx="7929360" cy="6217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hr-HR" sz="3000" strike="noStrike" u="sng">
                <a:solidFill>
                  <a:srgbClr val="c00000"/>
                </a:solidFill>
                <a:latin typeface="Gill Sans MT"/>
                <a:ea typeface="Times New Roman"/>
              </a:rPr>
              <a:t>Stvaralačko izražavanje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Djeca biraju neke od ponuđenih centara aktivnosti: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 u="sng">
                <a:solidFill>
                  <a:srgbClr val="35436a"/>
                </a:solidFill>
                <a:latin typeface="Gill Sans MT"/>
                <a:ea typeface="Times New Roman"/>
              </a:rPr>
              <a:t>CENTAR ZA LIKOVNO IZRAŽAVANJE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bojanje bojanki - adventski ukras - oboji, izreži, sastavi, zalijepi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izrada velikog, centralnog adventskog vijenca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izrada vlastitog, manjeg adventskog vijenca od neoblikovanog materijala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 u="sng">
                <a:solidFill>
                  <a:srgbClr val="35436a"/>
                </a:solidFill>
                <a:latin typeface="Gill Sans MT"/>
                <a:ea typeface="Times New Roman"/>
              </a:rPr>
              <a:t>CENTAR ZA POČETNO ČITANJE I PISANJE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radni list „Zajedno oko adventskog vijenca“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labirint „Svijeća traži put do adventskog vijenca“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slagarice „Adventski vijenac“ (5 dijelova/10 dijelova)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poklapalice „Slika na sliku- advent“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igra slovima „Složi riječ“ – kuglica, zvono, svijeća, anđeo, adventski vijenac, zvijezda, bor, sveta obitelj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 u="sng">
                <a:solidFill>
                  <a:srgbClr val="35436a"/>
                </a:solidFill>
                <a:latin typeface="Gill Sans MT"/>
                <a:ea typeface="Times New Roman"/>
              </a:rPr>
              <a:t>CENTAR MALE MATEMATIKE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igra „Zbroji i umetni odgovarajući broj – advent“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igra „Uz broj umetni odgovarajući broj svjećica“</a:t>
            </a:r>
            <a:endParaRPr/>
          </a:p>
          <a:p>
            <a:pPr>
              <a:lnSpc>
                <a:spcPct val="100000"/>
              </a:lnSpc>
            </a:pPr>
            <a:r>
              <a:rPr b="1" lang="hr-HR" strike="noStrike" u="sng">
                <a:solidFill>
                  <a:srgbClr val="35436a"/>
                </a:solidFill>
                <a:latin typeface="Gill Sans MT"/>
                <a:ea typeface="Times New Roman"/>
              </a:rPr>
              <a:t>CENTAR ZA ISTRAŽIVANJE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trike="noStrike">
                <a:solidFill>
                  <a:srgbClr val="35436a"/>
                </a:solidFill>
                <a:latin typeface="Gill Sans MT"/>
                <a:ea typeface="Times New Roman"/>
              </a:rPr>
              <a:t>globus na stalku, kaširana kugla – planeta Zemlja, kuglica za bor, vijenac od slame, četiri svijeće, kalendar, prigodne slikovnice</a:t>
            </a:r>
            <a:endParaRPr/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" descr=""/>
          <p:cNvPicPr/>
          <p:nvPr/>
        </p:nvPicPr>
        <p:blipFill>
          <a:blip r:embed="rId1"/>
          <a:stretch/>
        </p:blipFill>
        <p:spPr>
          <a:xfrm>
            <a:off x="1440" y="0"/>
            <a:ext cx="9140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1" descr=""/>
          <p:cNvPicPr/>
          <p:nvPr/>
        </p:nvPicPr>
        <p:blipFill>
          <a:blip r:embed="rId1"/>
          <a:srcRect l="0" t="20829" r="0" b="3123"/>
          <a:stretch/>
        </p:blipFill>
        <p:spPr>
          <a:xfrm>
            <a:off x="0" y="1357200"/>
            <a:ext cx="9143640" cy="5214600"/>
          </a:xfrm>
          <a:prstGeom prst="rect">
            <a:avLst/>
          </a:prstGeom>
          <a:ln w="57240"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785880" y="289440"/>
            <a:ext cx="8357760" cy="853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hr-HR" sz="3000" strike="noStrike" u="sng">
                <a:solidFill>
                  <a:srgbClr val="c00000"/>
                </a:solidFill>
                <a:latin typeface="Gill Sans MT"/>
                <a:ea typeface="Times New Roman"/>
              </a:rPr>
              <a:t>Završni dio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uz pratnju instrumenta pjevanje adventske pjesme "Visom leteć"</a:t>
            </a:r>
            <a:endParaRPr/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1143000" y="894960"/>
            <a:ext cx="7786440" cy="4512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hr-HR" sz="3000" strike="noStrike" u="sng">
                <a:solidFill>
                  <a:srgbClr val="c00000"/>
                </a:solidFill>
                <a:latin typeface="Gill Sans MT"/>
                <a:ea typeface="Times New Roman"/>
              </a:rPr>
              <a:t>Zaključak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ponudom ovog Programa katoličkog vjerskog odgoja djece predškolske dobi omogućujemo poštivanje temeljnog prava roditelja na vjerski odgoj djece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obzirom na postavljene zadaće vjerskog odgoja nezaobilazna je uloga roditelja jer su oni «prvi i glavni odgojitelji svoje djece»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hr-HR" sz="2000" strike="noStrike">
                <a:solidFill>
                  <a:srgbClr val="35436a"/>
                </a:solidFill>
                <a:latin typeface="Gill Sans MT"/>
                <a:ea typeface="Times New Roman"/>
              </a:rPr>
              <a:t>u odgoju djece i razvijanju duhovne komponente života djeteta roditeljima je itekako potrebna pomoć Crkve i cijelog društva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928800" y="285840"/>
            <a:ext cx="8286480" cy="459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hr-HR" sz="2600" strike="noStrike">
                <a:solidFill>
                  <a:srgbClr val="c00000"/>
                </a:solidFill>
                <a:latin typeface="Gill Sans MT"/>
              </a:rPr>
              <a:t>I za kraj...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hr-HR" sz="2600" strike="noStrike">
                <a:solidFill>
                  <a:srgbClr val="35436a"/>
                </a:solidFill>
                <a:latin typeface="Gill Sans MT"/>
              </a:rPr>
              <a:t>TAKO  ŠIROKA  I  DUBOKA  I  DUGA  I  VISOKA...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hr-HR" sz="2600" strike="noStrike">
                <a:solidFill>
                  <a:srgbClr val="35436a"/>
                </a:solidFill>
                <a:latin typeface="Gill Sans MT"/>
              </a:rPr>
              <a:t>ŠIROKA  I  DUBOKA  I  DUGA  I  VISOKA...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hr-HR" sz="2600" strike="noStrike">
                <a:solidFill>
                  <a:srgbClr val="35436a"/>
                </a:solidFill>
                <a:latin typeface="Gill Sans MT"/>
              </a:rPr>
              <a:t>ŠIROKA  I  DUBOKA  I  DUGA  I  VISOKA...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hr-HR" sz="2600" strike="noStrike">
                <a:solidFill>
                  <a:srgbClr val="35436a"/>
                </a:solidFill>
                <a:latin typeface="Gill Sans MT"/>
              </a:rPr>
              <a:t>JE  BOŽJA  LJUBAV,  JE  BOŽJA  LJUBAV!!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300" name="Picture 4" descr=""/>
          <p:cNvPicPr/>
          <p:nvPr/>
        </p:nvPicPr>
        <p:blipFill>
          <a:blip r:embed="rId1"/>
          <a:stretch/>
        </p:blipFill>
        <p:spPr>
          <a:xfrm>
            <a:off x="2857320" y="3714840"/>
            <a:ext cx="4214520" cy="2251080"/>
          </a:xfrm>
          <a:prstGeom prst="rect">
            <a:avLst/>
          </a:prstGeom>
          <a:ln w="76320">
            <a:solidFill>
              <a:schemeClr val="accent3">
                <a:lumMod val="75000"/>
              </a:schemeClr>
            </a:solidFill>
            <a:round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1928880" y="1143000"/>
            <a:ext cx="6443280" cy="2142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sr-Latn-CS" sz="5000" strike="noStrike">
                <a:solidFill>
                  <a:srgbClr val="c00000"/>
                </a:solidFill>
                <a:latin typeface="Gill Sans MT"/>
              </a:rPr>
              <a:t>Hvala na pažnji!</a:t>
            </a:r>
            <a:r>
              <a:rPr b="1" lang="sr-Latn-CS" sz="5000" strike="noStrike">
                <a:solidFill>
                  <a:srgbClr val="c00000"/>
                </a:solidFill>
                <a:latin typeface="Gill Sans MT"/>
              </a:rPr>
              <a:t>
</a:t>
            </a:r>
            <a:r>
              <a:rPr b="1" lang="sr-Latn-CS" sz="5000" strike="noStrike">
                <a:solidFill>
                  <a:srgbClr val="c00000"/>
                </a:solidFill>
                <a:latin typeface="Gill Sans MT"/>
              </a:rPr>
              <a:t>
</a:t>
            </a:r>
            <a:r>
              <a:rPr b="1" lang="sr-Latn-CS" sz="5000" strike="noStrike">
                <a:solidFill>
                  <a:srgbClr val="c00000"/>
                </a:solidFill>
                <a:latin typeface="Gill Sans MT"/>
              </a:rPr>
              <a:t>BVB</a:t>
            </a:r>
            <a:endParaRPr/>
          </a:p>
        </p:txBody>
      </p:sp>
      <p:pic>
        <p:nvPicPr>
          <p:cNvPr id="302" name="Picture 2" descr=""/>
          <p:cNvPicPr/>
          <p:nvPr/>
        </p:nvPicPr>
        <p:blipFill>
          <a:blip r:embed="rId1"/>
          <a:stretch/>
        </p:blipFill>
        <p:spPr>
          <a:xfrm>
            <a:off x="4309920" y="3429000"/>
            <a:ext cx="1618920" cy="2549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" descr=""/>
          <p:cNvPicPr/>
          <p:nvPr/>
        </p:nvPicPr>
        <p:blipFill>
          <a:blip r:embed="rId1"/>
          <a:stretch/>
        </p:blipFill>
        <p:spPr>
          <a:xfrm>
            <a:off x="720" y="0"/>
            <a:ext cx="914220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